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5" r:id="rId10"/>
    <p:sldId id="267" r:id="rId11"/>
    <p:sldId id="268" r:id="rId12"/>
    <p:sldId id="269" r:id="rId13"/>
    <p:sldId id="270" r:id="rId14"/>
    <p:sldId id="266" r:id="rId15"/>
    <p:sldId id="271" r:id="rId16"/>
    <p:sldId id="272"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1B366-F78C-4717-AE9C-AE3B1D945C1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185454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1B366-F78C-4717-AE9C-AE3B1D945C1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367382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1B366-F78C-4717-AE9C-AE3B1D945C1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2533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1B366-F78C-4717-AE9C-AE3B1D945C1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402824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1B366-F78C-4717-AE9C-AE3B1D945C1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228556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1B366-F78C-4717-AE9C-AE3B1D945C1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364685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1B366-F78C-4717-AE9C-AE3B1D945C13}"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164758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1B366-F78C-4717-AE9C-AE3B1D945C13}"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34343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1B366-F78C-4717-AE9C-AE3B1D945C13}"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418750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1B366-F78C-4717-AE9C-AE3B1D945C1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202332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1B366-F78C-4717-AE9C-AE3B1D945C1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C231-7818-496F-9BBE-DFEA7BE5104D}" type="slidenum">
              <a:rPr lang="en-US" smtClean="0"/>
              <a:t>‹#›</a:t>
            </a:fld>
            <a:endParaRPr lang="en-US"/>
          </a:p>
        </p:txBody>
      </p:sp>
    </p:spTree>
    <p:extLst>
      <p:ext uri="{BB962C8B-B14F-4D97-AF65-F5344CB8AC3E}">
        <p14:creationId xmlns:p14="http://schemas.microsoft.com/office/powerpoint/2010/main" val="228962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366-F78C-4717-AE9C-AE3B1D945C13}"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3C231-7818-496F-9BBE-DFEA7BE5104D}" type="slidenum">
              <a:rPr lang="en-US" smtClean="0"/>
              <a:t>‹#›</a:t>
            </a:fld>
            <a:endParaRPr lang="en-US"/>
          </a:p>
        </p:txBody>
      </p:sp>
    </p:spTree>
    <p:extLst>
      <p:ext uri="{BB962C8B-B14F-4D97-AF65-F5344CB8AC3E}">
        <p14:creationId xmlns:p14="http://schemas.microsoft.com/office/powerpoint/2010/main" val="191250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0" y="-152400"/>
            <a:ext cx="4572000" cy="914400"/>
          </a:xfrm>
        </p:spPr>
        <p:txBody>
          <a:bodyPr>
            <a:normAutofit fontScale="90000"/>
          </a:bodyPr>
          <a:lstStyle/>
          <a:p>
            <a:pPr eaLnBrk="1" hangingPunct="1"/>
            <a:r>
              <a:rPr lang="en-US" b="1" u="sng" dirty="0" smtClean="0">
                <a:latin typeface="Baskerville Old Face" pitchFamily="18" charset="0"/>
              </a:rPr>
              <a:t>Living Environment</a:t>
            </a:r>
          </a:p>
        </p:txBody>
      </p:sp>
      <p:sp>
        <p:nvSpPr>
          <p:cNvPr id="2051" name="Content Placeholder 2"/>
          <p:cNvSpPr>
            <a:spLocks noGrp="1"/>
          </p:cNvSpPr>
          <p:nvPr>
            <p:ph idx="1"/>
          </p:nvPr>
        </p:nvSpPr>
        <p:spPr>
          <a:xfrm>
            <a:off x="304800" y="685800"/>
            <a:ext cx="8229600" cy="5562600"/>
          </a:xfrm>
        </p:spPr>
        <p:txBody>
          <a:bodyPr>
            <a:normAutofit fontScale="92500" lnSpcReduction="20000"/>
          </a:bodyPr>
          <a:lstStyle/>
          <a:p>
            <a:pPr eaLnBrk="1" hangingPunct="1"/>
            <a:r>
              <a:rPr lang="en-US" b="1" u="sng" dirty="0" smtClean="0">
                <a:latin typeface="Baskerville Old Face" pitchFamily="18" charset="0"/>
              </a:rPr>
              <a:t>Do Now: </a:t>
            </a:r>
          </a:p>
          <a:p>
            <a:pPr lvl="1" eaLnBrk="1" hangingPunct="1"/>
            <a:r>
              <a:rPr lang="en-US" dirty="0" smtClean="0">
                <a:latin typeface="Baskerville Old Face" pitchFamily="18" charset="0"/>
              </a:rPr>
              <a:t>Move your desk </a:t>
            </a:r>
          </a:p>
          <a:p>
            <a:pPr lvl="1" eaLnBrk="1" hangingPunct="1"/>
            <a:r>
              <a:rPr lang="en-US" dirty="0" smtClean="0">
                <a:latin typeface="Baskerville Old Face" pitchFamily="18" charset="0"/>
              </a:rPr>
              <a:t>Take out:</a:t>
            </a:r>
          </a:p>
          <a:p>
            <a:pPr lvl="2" eaLnBrk="1" hangingPunct="1"/>
            <a:r>
              <a:rPr lang="en-US" dirty="0" smtClean="0">
                <a:latin typeface="Baskerville Old Face" pitchFamily="18" charset="0"/>
              </a:rPr>
              <a:t>Vocabulary Homework</a:t>
            </a:r>
          </a:p>
          <a:p>
            <a:pPr lvl="2" eaLnBrk="1" hangingPunct="1"/>
            <a:r>
              <a:rPr lang="en-US" dirty="0" smtClean="0">
                <a:latin typeface="Baskerville Old Face" pitchFamily="18" charset="0"/>
              </a:rPr>
              <a:t>Homework POGIL</a:t>
            </a:r>
            <a:endParaRPr lang="en-US" dirty="0" smtClean="0">
              <a:latin typeface="Baskerville Old Face" pitchFamily="18" charset="0"/>
            </a:endParaRPr>
          </a:p>
          <a:p>
            <a:pPr eaLnBrk="1" hangingPunct="1"/>
            <a:r>
              <a:rPr lang="en-US" b="1" u="sng" dirty="0" smtClean="0">
                <a:latin typeface="Baskerville Old Face" pitchFamily="18" charset="0"/>
              </a:rPr>
              <a:t>Aim</a:t>
            </a:r>
            <a:r>
              <a:rPr lang="en-US" b="1" u="sng" dirty="0" smtClean="0">
                <a:latin typeface="Baskerville Old Face" pitchFamily="18" charset="0"/>
              </a:rPr>
              <a:t>:</a:t>
            </a:r>
            <a:r>
              <a:rPr lang="en-US" dirty="0" smtClean="0">
                <a:latin typeface="Baskerville Old Face" pitchFamily="18" charset="0"/>
              </a:rPr>
              <a:t> </a:t>
            </a:r>
            <a:r>
              <a:rPr lang="en-US" dirty="0" smtClean="0">
                <a:latin typeface="Baskerville Old Face" pitchFamily="18" charset="0"/>
              </a:rPr>
              <a:t>Graphing</a:t>
            </a:r>
            <a:endParaRPr lang="en-US" dirty="0" smtClean="0">
              <a:latin typeface="Baskerville Old Face" pitchFamily="18" charset="0"/>
            </a:endParaRPr>
          </a:p>
          <a:p>
            <a:pPr eaLnBrk="1" hangingPunct="1"/>
            <a:r>
              <a:rPr lang="en-US" b="1" u="sng" dirty="0" smtClean="0">
                <a:latin typeface="Baskerville Old Face" pitchFamily="18" charset="0"/>
              </a:rPr>
              <a:t>Homework: </a:t>
            </a:r>
          </a:p>
          <a:p>
            <a:pPr lvl="1" eaLnBrk="1" hangingPunct="1"/>
            <a:r>
              <a:rPr lang="en-US" dirty="0" smtClean="0">
                <a:latin typeface="Baskerville Old Face" pitchFamily="18" charset="0"/>
              </a:rPr>
              <a:t>POGIL: Analyzing Trends</a:t>
            </a:r>
            <a:endParaRPr lang="en-US" dirty="0" smtClean="0">
              <a:latin typeface="Baskerville Old Face" pitchFamily="18" charset="0"/>
            </a:endParaRPr>
          </a:p>
          <a:p>
            <a:pPr eaLnBrk="1" hangingPunct="1"/>
            <a:r>
              <a:rPr lang="en-US" b="1" u="sng" dirty="0" smtClean="0">
                <a:latin typeface="Baskerville Old Face" pitchFamily="18" charset="0"/>
              </a:rPr>
              <a:t>FYI</a:t>
            </a:r>
            <a:r>
              <a:rPr lang="en-US" u="sng" dirty="0" smtClean="0">
                <a:latin typeface="Baskerville Old Face" pitchFamily="18" charset="0"/>
              </a:rPr>
              <a:t>: </a:t>
            </a:r>
          </a:p>
          <a:p>
            <a:pPr lvl="1"/>
            <a:r>
              <a:rPr lang="en-US" u="sng" dirty="0" smtClean="0">
                <a:latin typeface="Baskerville Old Face" pitchFamily="18" charset="0"/>
              </a:rPr>
              <a:t>Unit Test</a:t>
            </a:r>
            <a:r>
              <a:rPr lang="en-US" dirty="0" smtClean="0">
                <a:latin typeface="Baskerville Old Face" pitchFamily="18" charset="0"/>
              </a:rPr>
              <a:t>: Friday September 12th</a:t>
            </a:r>
          </a:p>
          <a:p>
            <a:pPr eaLnBrk="1" hangingPunct="1"/>
            <a:r>
              <a:rPr lang="en-US" b="1" u="sng" dirty="0" smtClean="0">
                <a:latin typeface="Baskerville Old Face" pitchFamily="18" charset="0"/>
              </a:rPr>
              <a:t>Lab: </a:t>
            </a:r>
            <a:endParaRPr lang="en-US" b="1" u="sng" dirty="0" smtClean="0">
              <a:latin typeface="Baskerville Old Face" pitchFamily="18" charset="0"/>
            </a:endParaRPr>
          </a:p>
          <a:p>
            <a:pPr lvl="1"/>
            <a:r>
              <a:rPr lang="en-US" dirty="0" smtClean="0">
                <a:latin typeface="Baskerville Old Face" pitchFamily="18" charset="0"/>
              </a:rPr>
              <a:t>Lab </a:t>
            </a:r>
            <a:r>
              <a:rPr lang="en-US" dirty="0" smtClean="0">
                <a:latin typeface="Baskerville Old Face" pitchFamily="18" charset="0"/>
              </a:rPr>
              <a:t>Safety Quiz Wednesday </a:t>
            </a:r>
            <a:r>
              <a:rPr lang="en-US" dirty="0" smtClean="0">
                <a:latin typeface="Baskerville Old Face" pitchFamily="18" charset="0"/>
              </a:rPr>
              <a:t>9/10</a:t>
            </a:r>
          </a:p>
          <a:p>
            <a:pPr lvl="1"/>
            <a:r>
              <a:rPr lang="en-US" dirty="0" smtClean="0">
                <a:latin typeface="Baskerville Old Face" pitchFamily="18" charset="0"/>
              </a:rPr>
              <a:t>Lab Safety </a:t>
            </a:r>
            <a:r>
              <a:rPr lang="en-US" smtClean="0">
                <a:latin typeface="Baskerville Old Face" pitchFamily="18" charset="0"/>
              </a:rPr>
              <a:t>Contract Signed</a:t>
            </a:r>
            <a:endParaRPr lang="en-US" dirty="0" smtClean="0">
              <a:latin typeface="Baskerville Old Face" pitchFamily="18" charset="0"/>
            </a:endParaRPr>
          </a:p>
        </p:txBody>
      </p:sp>
    </p:spTree>
    <p:extLst>
      <p:ext uri="{BB962C8B-B14F-4D97-AF65-F5344CB8AC3E}">
        <p14:creationId xmlns:p14="http://schemas.microsoft.com/office/powerpoint/2010/main" val="288149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524000"/>
            <a:ext cx="3967074" cy="4016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454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95400"/>
            <a:ext cx="4823256" cy="4532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454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752600"/>
            <a:ext cx="38509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454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4696989" cy="432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536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1513113"/>
            <a:ext cx="2674554" cy="4822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18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143000"/>
            <a:ext cx="3144565" cy="541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401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 y="1219200"/>
            <a:ext cx="8077200" cy="4031873"/>
          </a:xfrm>
          <a:prstGeom prst="rect">
            <a:avLst/>
          </a:prstGeom>
          <a:noFill/>
        </p:spPr>
        <p:txBody>
          <a:bodyPr wrap="square" rtlCol="0">
            <a:spAutoFit/>
          </a:bodyPr>
          <a:lstStyle/>
          <a:p>
            <a:pPr marL="457200" indent="-457200">
              <a:buFont typeface="Arial" pitchFamily="34" charset="0"/>
              <a:buChar char="•"/>
            </a:pPr>
            <a:r>
              <a:rPr lang="en-US" sz="3200" b="1" dirty="0" smtClean="0"/>
              <a:t>Every Graph should have the following:</a:t>
            </a:r>
          </a:p>
          <a:p>
            <a:pPr marL="914400" lvl="1" indent="-457200">
              <a:buFont typeface="Arial" pitchFamily="34" charset="0"/>
              <a:buChar char="•"/>
            </a:pPr>
            <a:r>
              <a:rPr lang="en-US" sz="3200" b="1" dirty="0" smtClean="0"/>
              <a:t>Title</a:t>
            </a:r>
          </a:p>
          <a:p>
            <a:pPr marL="914400" lvl="1" indent="-457200">
              <a:buFont typeface="Arial" pitchFamily="34" charset="0"/>
              <a:buChar char="•"/>
            </a:pPr>
            <a:r>
              <a:rPr lang="en-US" sz="3200" b="1" dirty="0" smtClean="0"/>
              <a:t>Axis</a:t>
            </a:r>
          </a:p>
          <a:p>
            <a:pPr marL="1371600" lvl="2" indent="-457200">
              <a:buFont typeface="Arial" pitchFamily="34" charset="0"/>
              <a:buChar char="•"/>
            </a:pPr>
            <a:r>
              <a:rPr lang="en-US" sz="3200" b="1" dirty="0" smtClean="0"/>
              <a:t>X axis</a:t>
            </a:r>
          </a:p>
          <a:p>
            <a:pPr marL="1371600" lvl="2" indent="-457200">
              <a:buFont typeface="Arial" pitchFamily="34" charset="0"/>
              <a:buChar char="•"/>
            </a:pPr>
            <a:r>
              <a:rPr lang="en-US" sz="3200" b="1" dirty="0" smtClean="0"/>
              <a:t>Y axis</a:t>
            </a:r>
          </a:p>
          <a:p>
            <a:pPr marL="914400" lvl="1" indent="-457200">
              <a:buFont typeface="Arial" pitchFamily="34" charset="0"/>
              <a:buChar char="•"/>
            </a:pPr>
            <a:r>
              <a:rPr lang="en-US" sz="3200" b="1" dirty="0" smtClean="0"/>
              <a:t>Legend</a:t>
            </a:r>
          </a:p>
          <a:p>
            <a:pPr marL="914400" lvl="1" indent="-457200">
              <a:buFont typeface="Arial" pitchFamily="34" charset="0"/>
              <a:buChar char="•"/>
            </a:pPr>
            <a:r>
              <a:rPr lang="en-US" sz="3200" b="1" dirty="0" smtClean="0"/>
              <a:t>Units</a:t>
            </a:r>
            <a:endParaRPr lang="en-US" sz="3200" dirty="0" smtClean="0"/>
          </a:p>
          <a:p>
            <a:endParaRPr lang="en-US" sz="3200" dirty="0"/>
          </a:p>
        </p:txBody>
      </p:sp>
    </p:spTree>
    <p:extLst>
      <p:ext uri="{BB962C8B-B14F-4D97-AF65-F5344CB8AC3E}">
        <p14:creationId xmlns:p14="http://schemas.microsoft.com/office/powerpoint/2010/main" val="41527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Reporting your findings</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19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8600" y="2209800"/>
            <a:ext cx="7772400" cy="1470025"/>
          </a:xfrm>
        </p:spPr>
        <p:txBody>
          <a:bodyPr>
            <a:noAutofit/>
          </a:bodyPr>
          <a:lstStyle/>
          <a:p>
            <a:pPr algn="l"/>
            <a:r>
              <a:rPr lang="en-US" sz="3600" dirty="0" smtClean="0">
                <a:latin typeface="Baskerville Old Face" pitchFamily="18" charset="0"/>
              </a:rPr>
              <a:t>You are an ornithologist who studies the reproductive habits of a rare Galapagos finch, </a:t>
            </a:r>
            <a:r>
              <a:rPr lang="en-US" sz="3600" i="1" dirty="0" smtClean="0">
                <a:latin typeface="Baskerville Old Face" pitchFamily="18" charset="0"/>
              </a:rPr>
              <a:t>Big </a:t>
            </a:r>
            <a:r>
              <a:rPr lang="en-US" sz="3600" i="1" dirty="0" err="1" smtClean="0">
                <a:latin typeface="Baskerville Old Face" pitchFamily="18" charset="0"/>
              </a:rPr>
              <a:t>birdicus</a:t>
            </a:r>
            <a:r>
              <a:rPr lang="en-US" sz="3600" i="1" dirty="0" smtClean="0">
                <a:latin typeface="Baskerville Old Face" pitchFamily="18" charset="0"/>
              </a:rPr>
              <a:t>. </a:t>
            </a:r>
            <a:r>
              <a:rPr lang="en-US" sz="3600" dirty="0" smtClean="0">
                <a:latin typeface="Baskerville Old Face" pitchFamily="18" charset="0"/>
              </a:rPr>
              <a:t>You have noticed that there appears to be correlation between the eggs of this species at the protein content of their diet. </a:t>
            </a:r>
            <a:br>
              <a:rPr lang="en-US" sz="3600" dirty="0" smtClean="0">
                <a:latin typeface="Baskerville Old Face" pitchFamily="18" charset="0"/>
              </a:rPr>
            </a:br>
            <a:r>
              <a:rPr lang="en-US" sz="3600" dirty="0">
                <a:latin typeface="Baskerville Old Face" pitchFamily="18" charset="0"/>
              </a:rPr>
              <a:t/>
            </a:r>
            <a:br>
              <a:rPr lang="en-US" sz="3600" dirty="0">
                <a:latin typeface="Baskerville Old Face" pitchFamily="18" charset="0"/>
              </a:rPr>
            </a:br>
            <a:r>
              <a:rPr lang="en-US" sz="3600" dirty="0" smtClean="0">
                <a:latin typeface="Baskerville Old Face" pitchFamily="18" charset="0"/>
              </a:rPr>
              <a:t>What kind of information </a:t>
            </a:r>
            <a:br>
              <a:rPr lang="en-US" sz="3600" dirty="0" smtClean="0">
                <a:latin typeface="Baskerville Old Face" pitchFamily="18" charset="0"/>
              </a:rPr>
            </a:br>
            <a:r>
              <a:rPr lang="en-US" sz="3600" dirty="0" smtClean="0">
                <a:latin typeface="Baskerville Old Face" pitchFamily="18" charset="0"/>
              </a:rPr>
              <a:t>could you collect about </a:t>
            </a:r>
            <a:br>
              <a:rPr lang="en-US" sz="3600" dirty="0" smtClean="0">
                <a:latin typeface="Baskerville Old Face" pitchFamily="18" charset="0"/>
              </a:rPr>
            </a:br>
            <a:r>
              <a:rPr lang="en-US" sz="3600" dirty="0" smtClean="0">
                <a:latin typeface="Baskerville Old Face" pitchFamily="18" charset="0"/>
              </a:rPr>
              <a:t>the eggs of this species? </a:t>
            </a:r>
            <a:endParaRPr lang="en-US" sz="3600" i="1" dirty="0">
              <a:latin typeface="Baskerville Old Face" pitchFamily="18" charset="0"/>
            </a:endParaRPr>
          </a:p>
        </p:txBody>
      </p:sp>
    </p:spTree>
    <p:extLst>
      <p:ext uri="{BB962C8B-B14F-4D97-AF65-F5344CB8AC3E}">
        <p14:creationId xmlns:p14="http://schemas.microsoft.com/office/powerpoint/2010/main" val="1780878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t>Information Gathered</a:t>
            </a:r>
            <a:endParaRPr lang="en-US" b="1" u="sng" dirty="0"/>
          </a:p>
        </p:txBody>
      </p:sp>
      <p:graphicFrame>
        <p:nvGraphicFramePr>
          <p:cNvPr id="3" name="Table 2"/>
          <p:cNvGraphicFramePr>
            <a:graphicFrameLocks noGrp="1"/>
          </p:cNvGraphicFramePr>
          <p:nvPr>
            <p:extLst>
              <p:ext uri="{D42A27DB-BD31-4B8C-83A1-F6EECF244321}">
                <p14:modId xmlns:p14="http://schemas.microsoft.com/office/powerpoint/2010/main" val="3393247330"/>
              </p:ext>
            </p:extLst>
          </p:nvPr>
        </p:nvGraphicFramePr>
        <p:xfrm>
          <a:off x="381000" y="1447800"/>
          <a:ext cx="6096000" cy="2639060"/>
        </p:xfrm>
        <a:graphic>
          <a:graphicData uri="http://schemas.openxmlformats.org/drawingml/2006/table">
            <a:tbl>
              <a:tblPr firstRow="1" bandRow="1">
                <a:tableStyleId>{5C22544A-7EE6-4342-B048-85BDC9FD1C3A}</a:tableStyleId>
              </a:tblPr>
              <a:tblGrid>
                <a:gridCol w="3048000"/>
                <a:gridCol w="3048000"/>
              </a:tblGrid>
              <a:tr h="457200">
                <a:tc>
                  <a:txBody>
                    <a:bodyPr/>
                    <a:lstStyle/>
                    <a:p>
                      <a:r>
                        <a:rPr lang="en-US" sz="2800" u="sng" dirty="0" smtClean="0">
                          <a:solidFill>
                            <a:schemeClr val="accent4">
                              <a:lumMod val="50000"/>
                            </a:schemeClr>
                          </a:solidFill>
                        </a:rPr>
                        <a:t>Qualitative</a:t>
                      </a:r>
                      <a:endParaRPr lang="en-US" sz="2800" u="sng" dirty="0">
                        <a:solidFill>
                          <a:schemeClr val="accent4">
                            <a:lumMod val="50000"/>
                          </a:schemeClr>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u="sng" dirty="0" smtClean="0">
                          <a:solidFill>
                            <a:schemeClr val="accent4">
                              <a:lumMod val="50000"/>
                            </a:schemeClr>
                          </a:solidFill>
                        </a:rPr>
                        <a:t>Quantitative</a:t>
                      </a:r>
                    </a:p>
                  </a:txBody>
                  <a:tcPr>
                    <a:noFill/>
                  </a:tcPr>
                </a:tc>
              </a:tr>
              <a:tr h="2120900">
                <a:tc>
                  <a:txBody>
                    <a:bodyPr/>
                    <a:lstStyle/>
                    <a:p>
                      <a:r>
                        <a:rPr lang="en-US" dirty="0" smtClean="0"/>
                        <a:t>Color</a:t>
                      </a:r>
                    </a:p>
                    <a:p>
                      <a:r>
                        <a:rPr lang="en-US" dirty="0" smtClean="0"/>
                        <a:t>Shape</a:t>
                      </a:r>
                    </a:p>
                    <a:p>
                      <a:r>
                        <a:rPr lang="en-US" dirty="0" smtClean="0"/>
                        <a:t>Texture</a:t>
                      </a:r>
                    </a:p>
                    <a:p>
                      <a:r>
                        <a:rPr lang="en-US" dirty="0" smtClean="0"/>
                        <a:t>Pattern</a:t>
                      </a:r>
                    </a:p>
                    <a:p>
                      <a:r>
                        <a:rPr lang="en-US" dirty="0" smtClean="0"/>
                        <a:t>Hardness</a:t>
                      </a:r>
                    </a:p>
                    <a:p>
                      <a:r>
                        <a:rPr lang="en-US" dirty="0" smtClean="0"/>
                        <a:t>Season</a:t>
                      </a:r>
                      <a:r>
                        <a:rPr lang="en-US" baseline="0" dirty="0" smtClean="0"/>
                        <a:t> of year eggs laid</a:t>
                      </a:r>
                      <a:endParaRPr lang="en-US" dirty="0" smtClean="0"/>
                    </a:p>
                    <a:p>
                      <a:endParaRPr lang="en-US" dirty="0"/>
                    </a:p>
                  </a:txBody>
                  <a:tcPr>
                    <a:noFill/>
                  </a:tcPr>
                </a:tc>
                <a:tc>
                  <a:txBody>
                    <a:bodyPr/>
                    <a:lstStyle/>
                    <a:p>
                      <a:r>
                        <a:rPr lang="en-US" dirty="0" smtClean="0"/>
                        <a:t>Number</a:t>
                      </a:r>
                      <a:r>
                        <a:rPr lang="en-US" baseline="0" dirty="0" smtClean="0"/>
                        <a:t> of eggs</a:t>
                      </a:r>
                    </a:p>
                    <a:p>
                      <a:r>
                        <a:rPr lang="en-US" baseline="0" dirty="0" smtClean="0"/>
                        <a:t>Length of gestation</a:t>
                      </a:r>
                    </a:p>
                    <a:p>
                      <a:r>
                        <a:rPr lang="en-US" baseline="0" dirty="0" smtClean="0"/>
                        <a:t>Length</a:t>
                      </a:r>
                    </a:p>
                    <a:p>
                      <a:r>
                        <a:rPr lang="en-US" baseline="0" dirty="0" smtClean="0"/>
                        <a:t>Circumference</a:t>
                      </a:r>
                    </a:p>
                    <a:p>
                      <a:r>
                        <a:rPr lang="en-US" baseline="0" dirty="0" smtClean="0"/>
                        <a:t>Radius</a:t>
                      </a:r>
                    </a:p>
                    <a:p>
                      <a:r>
                        <a:rPr lang="en-US" baseline="0" dirty="0" smtClean="0"/>
                        <a:t>Width</a:t>
                      </a:r>
                    </a:p>
                    <a:p>
                      <a:r>
                        <a:rPr lang="en-US" baseline="0" dirty="0" smtClean="0"/>
                        <a:t>Density</a:t>
                      </a:r>
                      <a:endParaRPr lang="en-US" dirty="0"/>
                    </a:p>
                  </a:txBody>
                  <a:tcPr>
                    <a:noFill/>
                  </a:tcPr>
                </a:tc>
              </a:tr>
            </a:tbl>
          </a:graphicData>
        </a:graphic>
      </p:graphicFrame>
    </p:spTree>
    <p:extLst>
      <p:ext uri="{BB962C8B-B14F-4D97-AF65-F5344CB8AC3E}">
        <p14:creationId xmlns:p14="http://schemas.microsoft.com/office/powerpoint/2010/main" val="4038436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Making a Claim</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2209800"/>
            <a:ext cx="3864428" cy="1569660"/>
          </a:xfrm>
          <a:prstGeom prst="rect">
            <a:avLst/>
          </a:prstGeom>
          <a:noFill/>
        </p:spPr>
        <p:txBody>
          <a:bodyPr wrap="square" rtlCol="0">
            <a:spAutoFit/>
          </a:bodyPr>
          <a:lstStyle/>
          <a:p>
            <a:r>
              <a:rPr lang="en-US" sz="3200" dirty="0" smtClean="0"/>
              <a:t>The diet of the bird will effect the egg that is produced</a:t>
            </a:r>
            <a:endParaRPr lang="en-US" sz="3200" dirty="0"/>
          </a:p>
        </p:txBody>
      </p:sp>
    </p:spTree>
    <p:extLst>
      <p:ext uri="{BB962C8B-B14F-4D97-AF65-F5344CB8AC3E}">
        <p14:creationId xmlns:p14="http://schemas.microsoft.com/office/powerpoint/2010/main" val="3247138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Forming a Hypothesis</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1524000"/>
            <a:ext cx="3864428" cy="2062103"/>
          </a:xfrm>
          <a:prstGeom prst="rect">
            <a:avLst/>
          </a:prstGeom>
          <a:noFill/>
        </p:spPr>
        <p:txBody>
          <a:bodyPr wrap="square" rtlCol="0">
            <a:spAutoFit/>
          </a:bodyPr>
          <a:lstStyle/>
          <a:p>
            <a:r>
              <a:rPr lang="en-US" sz="3200" dirty="0" smtClean="0"/>
              <a:t>If the bird eats a high protein diet, then the color of the eggs will be purple</a:t>
            </a:r>
            <a:endParaRPr lang="en-US" sz="3200" dirty="0"/>
          </a:p>
        </p:txBody>
      </p:sp>
      <p:sp>
        <p:nvSpPr>
          <p:cNvPr id="5" name="TextBox 4"/>
          <p:cNvSpPr txBox="1"/>
          <p:nvPr/>
        </p:nvSpPr>
        <p:spPr>
          <a:xfrm>
            <a:off x="424543" y="3810000"/>
            <a:ext cx="3864428" cy="2062103"/>
          </a:xfrm>
          <a:prstGeom prst="rect">
            <a:avLst/>
          </a:prstGeom>
          <a:noFill/>
        </p:spPr>
        <p:txBody>
          <a:bodyPr wrap="square" rtlCol="0">
            <a:spAutoFit/>
          </a:bodyPr>
          <a:lstStyle/>
          <a:p>
            <a:r>
              <a:rPr lang="en-US" sz="3200" dirty="0" smtClean="0"/>
              <a:t>If the bird eats a normal diet, then the color of the eggs will be normal</a:t>
            </a:r>
            <a:endParaRPr lang="en-US" sz="3200" dirty="0"/>
          </a:p>
        </p:txBody>
      </p:sp>
    </p:spTree>
    <p:extLst>
      <p:ext uri="{BB962C8B-B14F-4D97-AF65-F5344CB8AC3E}">
        <p14:creationId xmlns:p14="http://schemas.microsoft.com/office/powerpoint/2010/main" val="3629915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Designing an experiment</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1219200"/>
            <a:ext cx="8077200" cy="6001643"/>
          </a:xfrm>
          <a:prstGeom prst="rect">
            <a:avLst/>
          </a:prstGeom>
          <a:noFill/>
        </p:spPr>
        <p:txBody>
          <a:bodyPr wrap="square" rtlCol="0">
            <a:spAutoFit/>
          </a:bodyPr>
          <a:lstStyle/>
          <a:p>
            <a:pPr marL="457200" indent="-457200">
              <a:buFont typeface="Arial" pitchFamily="34" charset="0"/>
              <a:buChar char="•"/>
            </a:pPr>
            <a:r>
              <a:rPr lang="en-US" sz="3200" b="1" dirty="0" smtClean="0"/>
              <a:t>Control: </a:t>
            </a:r>
            <a:r>
              <a:rPr lang="en-US" sz="3200" dirty="0" smtClean="0"/>
              <a:t>a group of birds that eats a normal diet</a:t>
            </a:r>
            <a:endParaRPr lang="en-US" sz="3200" dirty="0"/>
          </a:p>
          <a:p>
            <a:pPr marL="457200" indent="-457200">
              <a:buFont typeface="Arial" pitchFamily="34" charset="0"/>
              <a:buChar char="•"/>
            </a:pPr>
            <a:r>
              <a:rPr lang="en-US" sz="3200" b="1" dirty="0" smtClean="0"/>
              <a:t>Experimental Group: </a:t>
            </a:r>
            <a:r>
              <a:rPr lang="en-US" sz="3200" dirty="0" smtClean="0"/>
              <a:t>a group of birds that eats the experimental, high protein diet. </a:t>
            </a:r>
          </a:p>
          <a:p>
            <a:pPr marL="457200" indent="-457200">
              <a:buFont typeface="Arial" pitchFamily="34" charset="0"/>
              <a:buChar char="•"/>
            </a:pPr>
            <a:r>
              <a:rPr lang="en-US" sz="3200" b="1" dirty="0" smtClean="0"/>
              <a:t>Independent variable: </a:t>
            </a:r>
            <a:r>
              <a:rPr lang="en-US" sz="3200" dirty="0" smtClean="0"/>
              <a:t>The variable that I the experimenter can control</a:t>
            </a:r>
          </a:p>
          <a:p>
            <a:pPr marL="914400" lvl="1" indent="-457200">
              <a:buFont typeface="Arial" pitchFamily="34" charset="0"/>
              <a:buChar char="•"/>
            </a:pPr>
            <a:r>
              <a:rPr lang="en-US" sz="3200" dirty="0" smtClean="0"/>
              <a:t>The diet of the bird</a:t>
            </a:r>
          </a:p>
          <a:p>
            <a:pPr marL="457200" indent="-457200">
              <a:buFont typeface="Arial" pitchFamily="34" charset="0"/>
              <a:buChar char="•"/>
            </a:pPr>
            <a:r>
              <a:rPr lang="en-US" sz="3200" b="1" dirty="0" smtClean="0"/>
              <a:t>Dependent variable: </a:t>
            </a:r>
            <a:r>
              <a:rPr lang="en-US" sz="3200" dirty="0" smtClean="0"/>
              <a:t>The variable that depends on the independent variable</a:t>
            </a:r>
          </a:p>
          <a:p>
            <a:pPr marL="457200" indent="-457200">
              <a:buFont typeface="Arial" pitchFamily="34" charset="0"/>
              <a:buChar char="•"/>
            </a:pPr>
            <a:r>
              <a:rPr lang="en-US" sz="3200" b="1" dirty="0" smtClean="0"/>
              <a:t>Constant: </a:t>
            </a:r>
            <a:r>
              <a:rPr lang="en-US" sz="3200" dirty="0" smtClean="0"/>
              <a:t>Factors in the experiment that remain constant. </a:t>
            </a:r>
          </a:p>
          <a:p>
            <a:endParaRPr lang="en-US" sz="3200" dirty="0"/>
          </a:p>
        </p:txBody>
      </p:sp>
    </p:spTree>
    <p:extLst>
      <p:ext uri="{BB962C8B-B14F-4D97-AF65-F5344CB8AC3E}">
        <p14:creationId xmlns:p14="http://schemas.microsoft.com/office/powerpoint/2010/main" val="2941086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Collecting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1219200"/>
            <a:ext cx="8077200" cy="3539430"/>
          </a:xfrm>
          <a:prstGeom prst="rect">
            <a:avLst/>
          </a:prstGeom>
          <a:noFill/>
        </p:spPr>
        <p:txBody>
          <a:bodyPr wrap="square" rtlCol="0">
            <a:spAutoFit/>
          </a:bodyPr>
          <a:lstStyle/>
          <a:p>
            <a:pPr marL="457200" indent="-457200">
              <a:buFont typeface="Arial" pitchFamily="34" charset="0"/>
              <a:buChar char="•"/>
            </a:pPr>
            <a:r>
              <a:rPr lang="en-US" sz="3200" b="1" dirty="0" smtClean="0"/>
              <a:t>Qualitative Data: </a:t>
            </a:r>
            <a:r>
              <a:rPr lang="en-US" sz="3200" dirty="0" smtClean="0"/>
              <a:t>description of qualities</a:t>
            </a:r>
          </a:p>
          <a:p>
            <a:pPr marL="457200" indent="-457200">
              <a:buFont typeface="Arial" pitchFamily="34" charset="0"/>
              <a:buChar char="•"/>
            </a:pPr>
            <a:r>
              <a:rPr lang="en-US" sz="3200" b="1" dirty="0" smtClean="0"/>
              <a:t>Quantitative Data: </a:t>
            </a:r>
            <a:r>
              <a:rPr lang="en-US" sz="3200" dirty="0" smtClean="0"/>
              <a:t>numerical information</a:t>
            </a:r>
          </a:p>
          <a:p>
            <a:pPr marL="457200" indent="-457200">
              <a:buFont typeface="Arial" pitchFamily="34" charset="0"/>
              <a:buChar char="•"/>
            </a:pPr>
            <a:r>
              <a:rPr lang="en-US" sz="3200" b="1" dirty="0" smtClean="0"/>
              <a:t>Data Table:</a:t>
            </a:r>
          </a:p>
          <a:p>
            <a:pPr marL="914400" lvl="1" indent="-457200">
              <a:buFont typeface="Arial" pitchFamily="34" charset="0"/>
              <a:buChar char="•"/>
            </a:pPr>
            <a:r>
              <a:rPr lang="en-US" sz="3200" b="1" dirty="0" smtClean="0"/>
              <a:t>Independent</a:t>
            </a:r>
            <a:r>
              <a:rPr lang="en-US" sz="3200" dirty="0" smtClean="0"/>
              <a:t> Variable 1</a:t>
            </a:r>
            <a:r>
              <a:rPr lang="en-US" sz="3200" baseline="30000" dirty="0" smtClean="0"/>
              <a:t>st</a:t>
            </a:r>
            <a:r>
              <a:rPr lang="en-US" sz="3200" dirty="0" smtClean="0"/>
              <a:t> </a:t>
            </a:r>
          </a:p>
          <a:p>
            <a:pPr marL="914400" lvl="1" indent="-457200">
              <a:buFont typeface="Arial" pitchFamily="34" charset="0"/>
              <a:buChar char="•"/>
            </a:pPr>
            <a:r>
              <a:rPr lang="en-US" sz="3200" b="1" dirty="0" smtClean="0"/>
              <a:t>Dependent</a:t>
            </a:r>
            <a:r>
              <a:rPr lang="en-US" sz="3200" dirty="0" smtClean="0"/>
              <a:t> Variable 2</a:t>
            </a:r>
            <a:r>
              <a:rPr lang="en-US" sz="3200" baseline="30000" dirty="0" smtClean="0"/>
              <a:t>nd</a:t>
            </a:r>
            <a:endParaRPr lang="en-US" sz="3200" dirty="0" smtClean="0"/>
          </a:p>
          <a:p>
            <a:pPr marL="914400" lvl="1" indent="-457200">
              <a:buFont typeface="Arial" pitchFamily="34" charset="0"/>
              <a:buChar char="•"/>
            </a:pPr>
            <a:r>
              <a:rPr lang="en-US" sz="3200" dirty="0" smtClean="0"/>
              <a:t>Used to organize information</a:t>
            </a:r>
          </a:p>
          <a:p>
            <a:endParaRPr lang="en-US" sz="3200" dirty="0"/>
          </a:p>
        </p:txBody>
      </p:sp>
    </p:spTree>
    <p:extLst>
      <p:ext uri="{BB962C8B-B14F-4D97-AF65-F5344CB8AC3E}">
        <p14:creationId xmlns:p14="http://schemas.microsoft.com/office/powerpoint/2010/main" val="1230418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1219200"/>
            <a:ext cx="8077200" cy="1569660"/>
          </a:xfrm>
          <a:prstGeom prst="rect">
            <a:avLst/>
          </a:prstGeom>
          <a:noFill/>
        </p:spPr>
        <p:txBody>
          <a:bodyPr wrap="square" rtlCol="0">
            <a:spAutoFit/>
          </a:bodyPr>
          <a:lstStyle/>
          <a:p>
            <a:pPr marL="457200" indent="-457200">
              <a:buFont typeface="Arial" pitchFamily="34" charset="0"/>
              <a:buChar char="•"/>
            </a:pPr>
            <a:r>
              <a:rPr lang="en-US" sz="3200" b="1" dirty="0" smtClean="0"/>
              <a:t>Graphs:</a:t>
            </a:r>
          </a:p>
          <a:p>
            <a:pPr marL="914400" lvl="1" indent="-457200">
              <a:buFont typeface="Arial" pitchFamily="34" charset="0"/>
              <a:buChar char="•"/>
            </a:pPr>
            <a:r>
              <a:rPr lang="en-US" sz="3200" dirty="0" smtClean="0"/>
              <a:t>Used to observe trends</a:t>
            </a:r>
          </a:p>
          <a:p>
            <a:endParaRPr lang="en-US" sz="3200" dirty="0"/>
          </a:p>
        </p:txBody>
      </p:sp>
    </p:spTree>
    <p:extLst>
      <p:ext uri="{BB962C8B-B14F-4D97-AF65-F5344CB8AC3E}">
        <p14:creationId xmlns:p14="http://schemas.microsoft.com/office/powerpoint/2010/main" val="151338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Analyzing Data</a:t>
            </a:r>
            <a:endParaRPr lang="en-US" b="1" u="sng" dirty="0"/>
          </a:p>
        </p:txBody>
      </p:sp>
      <p:pic>
        <p:nvPicPr>
          <p:cNvPr id="3" name="Picture 2" descr="sesame street communications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828" y="2079171"/>
            <a:ext cx="4427707" cy="45679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524000"/>
            <a:ext cx="3967074" cy="4016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4151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297</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Living Environment</vt:lpstr>
      <vt:lpstr>You are an ornithologist who studies the reproductive habits of a rare Galapagos finch, Big birdicus. You have noticed that there appears to be correlation between the eggs of this species at the protein content of their diet.   What kind of information  could you collect about  the eggs of this species? </vt:lpstr>
      <vt:lpstr>Information Gathered</vt:lpstr>
      <vt:lpstr>Making a Claim</vt:lpstr>
      <vt:lpstr>Forming a Hypothesis</vt:lpstr>
      <vt:lpstr>Designing an experiment</vt:lpstr>
      <vt:lpstr>Collecting Data</vt:lpstr>
      <vt:lpstr>Analyzing Data</vt:lpstr>
      <vt:lpstr>Analyzing Data</vt:lpstr>
      <vt:lpstr>Analyzing Data</vt:lpstr>
      <vt:lpstr>Analyzing Data</vt:lpstr>
      <vt:lpstr>Analyzing Data</vt:lpstr>
      <vt:lpstr>Analyzing Data</vt:lpstr>
      <vt:lpstr>Analyzing Data</vt:lpstr>
      <vt:lpstr>Analyzing Data</vt:lpstr>
      <vt:lpstr>Analyzing Data</vt:lpstr>
      <vt:lpstr>Reporting your findings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Environment</dc:title>
  <dc:creator>Administrator</dc:creator>
  <cp:lastModifiedBy>Administrator</cp:lastModifiedBy>
  <cp:revision>7</cp:revision>
  <dcterms:created xsi:type="dcterms:W3CDTF">2014-09-05T16:06:50Z</dcterms:created>
  <dcterms:modified xsi:type="dcterms:W3CDTF">2014-09-08T16:22:12Z</dcterms:modified>
</cp:coreProperties>
</file>