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60" d="100"/>
          <a:sy n="160" d="100"/>
        </p:scale>
        <p:origin x="-120" y="223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BB2FA23-A62D-4B8E-8C72-2DB70F415B16}" type="datetimeFigureOut">
              <a:rPr lang="en-US" smtClean="0"/>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5760E-27E4-43BF-A33D-7B0A2E8C407C}" type="slidenum">
              <a:rPr lang="en-US" smtClean="0"/>
              <a:t>‹#›</a:t>
            </a:fld>
            <a:endParaRPr lang="en-US"/>
          </a:p>
        </p:txBody>
      </p:sp>
    </p:spTree>
    <p:extLst>
      <p:ext uri="{BB962C8B-B14F-4D97-AF65-F5344CB8AC3E}">
        <p14:creationId xmlns:p14="http://schemas.microsoft.com/office/powerpoint/2010/main" val="3795200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B2FA23-A62D-4B8E-8C72-2DB70F415B16}" type="datetimeFigureOut">
              <a:rPr lang="en-US" smtClean="0"/>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5760E-27E4-43BF-A33D-7B0A2E8C407C}" type="slidenum">
              <a:rPr lang="en-US" smtClean="0"/>
              <a:t>‹#›</a:t>
            </a:fld>
            <a:endParaRPr lang="en-US"/>
          </a:p>
        </p:txBody>
      </p:sp>
    </p:spTree>
    <p:extLst>
      <p:ext uri="{BB962C8B-B14F-4D97-AF65-F5344CB8AC3E}">
        <p14:creationId xmlns:p14="http://schemas.microsoft.com/office/powerpoint/2010/main" val="3542828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B2FA23-A62D-4B8E-8C72-2DB70F415B16}" type="datetimeFigureOut">
              <a:rPr lang="en-US" smtClean="0"/>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5760E-27E4-43BF-A33D-7B0A2E8C407C}" type="slidenum">
              <a:rPr lang="en-US" smtClean="0"/>
              <a:t>‹#›</a:t>
            </a:fld>
            <a:endParaRPr lang="en-US"/>
          </a:p>
        </p:txBody>
      </p:sp>
    </p:spTree>
    <p:extLst>
      <p:ext uri="{BB962C8B-B14F-4D97-AF65-F5344CB8AC3E}">
        <p14:creationId xmlns:p14="http://schemas.microsoft.com/office/powerpoint/2010/main" val="1887606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BB2FA23-A62D-4B8E-8C72-2DB70F415B16}" type="datetimeFigureOut">
              <a:rPr lang="en-US" smtClean="0"/>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5760E-27E4-43BF-A33D-7B0A2E8C407C}" type="slidenum">
              <a:rPr lang="en-US" smtClean="0"/>
              <a:t>‹#›</a:t>
            </a:fld>
            <a:endParaRPr lang="en-US"/>
          </a:p>
        </p:txBody>
      </p:sp>
    </p:spTree>
    <p:extLst>
      <p:ext uri="{BB962C8B-B14F-4D97-AF65-F5344CB8AC3E}">
        <p14:creationId xmlns:p14="http://schemas.microsoft.com/office/powerpoint/2010/main" val="2525485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B2FA23-A62D-4B8E-8C72-2DB70F415B16}" type="datetimeFigureOut">
              <a:rPr lang="en-US" smtClean="0"/>
              <a:t>10/23/2014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5760E-27E4-43BF-A33D-7B0A2E8C407C}" type="slidenum">
              <a:rPr lang="en-US" smtClean="0"/>
              <a:t>‹#›</a:t>
            </a:fld>
            <a:endParaRPr lang="en-US"/>
          </a:p>
        </p:txBody>
      </p:sp>
    </p:spTree>
    <p:extLst>
      <p:ext uri="{BB962C8B-B14F-4D97-AF65-F5344CB8AC3E}">
        <p14:creationId xmlns:p14="http://schemas.microsoft.com/office/powerpoint/2010/main" val="4264609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BB2FA23-A62D-4B8E-8C72-2DB70F415B16}" type="datetimeFigureOut">
              <a:rPr lang="en-US" smtClean="0"/>
              <a:t>10/23/2014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35760E-27E4-43BF-A33D-7B0A2E8C407C}" type="slidenum">
              <a:rPr lang="en-US" smtClean="0"/>
              <a:t>‹#›</a:t>
            </a:fld>
            <a:endParaRPr lang="en-US"/>
          </a:p>
        </p:txBody>
      </p:sp>
    </p:spTree>
    <p:extLst>
      <p:ext uri="{BB962C8B-B14F-4D97-AF65-F5344CB8AC3E}">
        <p14:creationId xmlns:p14="http://schemas.microsoft.com/office/powerpoint/2010/main" val="4093783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BB2FA23-A62D-4B8E-8C72-2DB70F415B16}" type="datetimeFigureOut">
              <a:rPr lang="en-US" smtClean="0"/>
              <a:t>10/23/2014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35760E-27E4-43BF-A33D-7B0A2E8C407C}" type="slidenum">
              <a:rPr lang="en-US" smtClean="0"/>
              <a:t>‹#›</a:t>
            </a:fld>
            <a:endParaRPr lang="en-US"/>
          </a:p>
        </p:txBody>
      </p:sp>
    </p:spTree>
    <p:extLst>
      <p:ext uri="{BB962C8B-B14F-4D97-AF65-F5344CB8AC3E}">
        <p14:creationId xmlns:p14="http://schemas.microsoft.com/office/powerpoint/2010/main" val="1138944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B2FA23-A62D-4B8E-8C72-2DB70F415B16}" type="datetimeFigureOut">
              <a:rPr lang="en-US" smtClean="0"/>
              <a:t>10/23/2014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35760E-27E4-43BF-A33D-7B0A2E8C407C}" type="slidenum">
              <a:rPr lang="en-US" smtClean="0"/>
              <a:t>‹#›</a:t>
            </a:fld>
            <a:endParaRPr lang="en-US"/>
          </a:p>
        </p:txBody>
      </p:sp>
    </p:spTree>
    <p:extLst>
      <p:ext uri="{BB962C8B-B14F-4D97-AF65-F5344CB8AC3E}">
        <p14:creationId xmlns:p14="http://schemas.microsoft.com/office/powerpoint/2010/main" val="32730721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B2FA23-A62D-4B8E-8C72-2DB70F415B16}" type="datetimeFigureOut">
              <a:rPr lang="en-US" smtClean="0"/>
              <a:t>10/23/2014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35760E-27E4-43BF-A33D-7B0A2E8C407C}" type="slidenum">
              <a:rPr lang="en-US" smtClean="0"/>
              <a:t>‹#›</a:t>
            </a:fld>
            <a:endParaRPr lang="en-US"/>
          </a:p>
        </p:txBody>
      </p:sp>
    </p:spTree>
    <p:extLst>
      <p:ext uri="{BB962C8B-B14F-4D97-AF65-F5344CB8AC3E}">
        <p14:creationId xmlns:p14="http://schemas.microsoft.com/office/powerpoint/2010/main" val="18553055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B2FA23-A62D-4B8E-8C72-2DB70F415B16}" type="datetimeFigureOut">
              <a:rPr lang="en-US" smtClean="0"/>
              <a:t>10/23/2014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35760E-27E4-43BF-A33D-7B0A2E8C407C}" type="slidenum">
              <a:rPr lang="en-US" smtClean="0"/>
              <a:t>‹#›</a:t>
            </a:fld>
            <a:endParaRPr lang="en-US"/>
          </a:p>
        </p:txBody>
      </p:sp>
    </p:spTree>
    <p:extLst>
      <p:ext uri="{BB962C8B-B14F-4D97-AF65-F5344CB8AC3E}">
        <p14:creationId xmlns:p14="http://schemas.microsoft.com/office/powerpoint/2010/main" val="26486931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B2FA23-A62D-4B8E-8C72-2DB70F415B16}" type="datetimeFigureOut">
              <a:rPr lang="en-US" smtClean="0"/>
              <a:t>10/23/2014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35760E-27E4-43BF-A33D-7B0A2E8C407C}" type="slidenum">
              <a:rPr lang="en-US" smtClean="0"/>
              <a:t>‹#›</a:t>
            </a:fld>
            <a:endParaRPr lang="en-US"/>
          </a:p>
        </p:txBody>
      </p:sp>
    </p:spTree>
    <p:extLst>
      <p:ext uri="{BB962C8B-B14F-4D97-AF65-F5344CB8AC3E}">
        <p14:creationId xmlns:p14="http://schemas.microsoft.com/office/powerpoint/2010/main" val="1468047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BB2FA23-A62D-4B8E-8C72-2DB70F415B16}" type="datetimeFigureOut">
              <a:rPr lang="en-US" smtClean="0"/>
              <a:t>10/23/2014</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A35760E-27E4-43BF-A33D-7B0A2E8C407C}" type="slidenum">
              <a:rPr lang="en-US" smtClean="0"/>
              <a:t>‹#›</a:t>
            </a:fld>
            <a:endParaRPr lang="en-US"/>
          </a:p>
        </p:txBody>
      </p:sp>
    </p:spTree>
    <p:extLst>
      <p:ext uri="{BB962C8B-B14F-4D97-AF65-F5344CB8AC3E}">
        <p14:creationId xmlns:p14="http://schemas.microsoft.com/office/powerpoint/2010/main" val="3281297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6.gi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1"/>
            <a:ext cx="5562600" cy="914400"/>
          </a:xfrm>
        </p:spPr>
        <p:txBody>
          <a:bodyPr/>
          <a:lstStyle/>
          <a:p>
            <a:r>
              <a:rPr lang="en-US" dirty="0" smtClean="0"/>
              <a:t>Carbohydrates</a:t>
            </a:r>
            <a:endParaRPr lang="en-US" dirty="0"/>
          </a:p>
        </p:txBody>
      </p:sp>
      <p:sp>
        <p:nvSpPr>
          <p:cNvPr id="4" name="Subtitle 3"/>
          <p:cNvSpPr>
            <a:spLocks noGrp="1"/>
          </p:cNvSpPr>
          <p:nvPr>
            <p:ph type="subTitle" idx="1"/>
          </p:nvPr>
        </p:nvSpPr>
        <p:spPr>
          <a:xfrm>
            <a:off x="609600" y="990600"/>
            <a:ext cx="5715000" cy="3352800"/>
          </a:xfrm>
        </p:spPr>
        <p:txBody>
          <a:bodyPr>
            <a:normAutofit fontScale="55000" lnSpcReduction="20000"/>
          </a:bodyPr>
          <a:lstStyle/>
          <a:p>
            <a:pPr marL="457200" indent="-457200" algn="l">
              <a:buFont typeface="Arial" pitchFamily="34" charset="0"/>
              <a:buChar char="•"/>
            </a:pPr>
            <a:r>
              <a:rPr lang="en-US" dirty="0" smtClean="0"/>
              <a:t>Organic Compounds made of Carbon, Hydrogen, Oxygen.</a:t>
            </a:r>
          </a:p>
          <a:p>
            <a:pPr marL="457200" indent="-457200" algn="l">
              <a:buFont typeface="Arial" pitchFamily="34" charset="0"/>
              <a:buChar char="•"/>
            </a:pPr>
            <a:r>
              <a:rPr lang="en-US" dirty="0" smtClean="0"/>
              <a:t>Carbon and Hydrogen in a 2:1 ratio. </a:t>
            </a:r>
          </a:p>
          <a:p>
            <a:pPr marL="457200" indent="-457200" algn="l">
              <a:buFont typeface="Arial" pitchFamily="34" charset="0"/>
              <a:buChar char="•"/>
            </a:pPr>
            <a:r>
              <a:rPr lang="en-US" dirty="0" smtClean="0"/>
              <a:t>Ring like structures</a:t>
            </a:r>
          </a:p>
          <a:p>
            <a:pPr marL="457200" indent="-457200" algn="l">
              <a:buFont typeface="Arial" pitchFamily="34" charset="0"/>
              <a:buChar char="•"/>
            </a:pPr>
            <a:r>
              <a:rPr lang="en-US" dirty="0" smtClean="0"/>
              <a:t>End with –</a:t>
            </a:r>
            <a:r>
              <a:rPr lang="en-US" dirty="0" err="1" smtClean="0"/>
              <a:t>ose</a:t>
            </a:r>
            <a:endParaRPr lang="en-US" dirty="0" smtClean="0"/>
          </a:p>
          <a:p>
            <a:pPr marL="457200" indent="-457200" algn="l">
              <a:buFont typeface="Arial" pitchFamily="34" charset="0"/>
              <a:buChar char="•"/>
            </a:pPr>
            <a:r>
              <a:rPr lang="en-US" dirty="0" smtClean="0"/>
              <a:t>Examples</a:t>
            </a:r>
          </a:p>
          <a:p>
            <a:pPr marL="914400" lvl="1" indent="-457200" algn="l">
              <a:buFont typeface="Arial" pitchFamily="34" charset="0"/>
              <a:buChar char="•"/>
            </a:pPr>
            <a:r>
              <a:rPr lang="en-US" dirty="0" smtClean="0"/>
              <a:t>Glucose</a:t>
            </a:r>
          </a:p>
          <a:p>
            <a:pPr marL="914400" lvl="1" indent="-457200" algn="l">
              <a:buFont typeface="Arial" pitchFamily="34" charset="0"/>
              <a:buChar char="•"/>
            </a:pPr>
            <a:r>
              <a:rPr lang="en-US" dirty="0" smtClean="0"/>
              <a:t>Sucrose</a:t>
            </a:r>
          </a:p>
          <a:p>
            <a:pPr marL="914400" lvl="1" indent="-457200" algn="l">
              <a:buFont typeface="Arial" pitchFamily="34" charset="0"/>
              <a:buChar char="•"/>
            </a:pPr>
            <a:r>
              <a:rPr lang="en-US" dirty="0" smtClean="0"/>
              <a:t>Fructose</a:t>
            </a:r>
          </a:p>
          <a:p>
            <a:pPr marL="914400" lvl="1" indent="-457200" algn="l">
              <a:buFont typeface="Arial" pitchFamily="34" charset="0"/>
              <a:buChar char="•"/>
            </a:pPr>
            <a:r>
              <a:rPr lang="en-US" dirty="0" smtClean="0"/>
              <a:t>Maltose</a:t>
            </a:r>
          </a:p>
          <a:p>
            <a:pPr marL="457200" indent="-457200" algn="l">
              <a:buFont typeface="Arial" pitchFamily="34" charset="0"/>
              <a:buChar char="•"/>
            </a:pPr>
            <a:r>
              <a:rPr lang="en-US" dirty="0" smtClean="0"/>
              <a:t>Functions:</a:t>
            </a:r>
          </a:p>
          <a:p>
            <a:pPr marL="914400" lvl="1" indent="-457200" algn="l">
              <a:buFont typeface="Arial" pitchFamily="34" charset="0"/>
              <a:buChar char="•"/>
            </a:pPr>
            <a:r>
              <a:rPr lang="en-US" dirty="0" smtClean="0"/>
              <a:t>Used as food that is converted into energy through cellular respiration</a:t>
            </a:r>
          </a:p>
          <a:p>
            <a:pPr marL="914400" lvl="1" indent="-457200" algn="l">
              <a:buFont typeface="Arial" pitchFamily="34" charset="0"/>
              <a:buChar char="•"/>
            </a:pPr>
            <a:endParaRPr lang="en-US" dirty="0" smtClean="0"/>
          </a:p>
          <a:p>
            <a:pPr marL="914400" lvl="1" indent="-457200" algn="l">
              <a:buFont typeface="Arial" pitchFamily="34" charset="0"/>
              <a:buChar char="•"/>
            </a:pPr>
            <a:endParaRPr lang="en-US" dirty="0" smtClean="0"/>
          </a:p>
          <a:p>
            <a:pPr marL="457200" indent="-457200" algn="l">
              <a:buFont typeface="Arial" pitchFamily="34" charset="0"/>
              <a:buChar char="•"/>
            </a:pPr>
            <a:endParaRPr lang="en-US" dirty="0" smtClean="0"/>
          </a:p>
          <a:p>
            <a:pPr marL="457200" indent="-457200" algn="l">
              <a:buFont typeface="Arial" pitchFamily="34" charset="0"/>
              <a:buChar char="•"/>
            </a:pPr>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2752760154"/>
              </p:ext>
            </p:extLst>
          </p:nvPr>
        </p:nvGraphicFramePr>
        <p:xfrm>
          <a:off x="1066800" y="4419600"/>
          <a:ext cx="4572000" cy="1828800"/>
        </p:xfrm>
        <a:graphic>
          <a:graphicData uri="http://schemas.openxmlformats.org/drawingml/2006/table">
            <a:tbl>
              <a:tblPr firstRow="1" bandRow="1">
                <a:tableStyleId>{5C22544A-7EE6-4342-B048-85BDC9FD1C3A}</a:tableStyleId>
              </a:tblPr>
              <a:tblGrid>
                <a:gridCol w="2286000"/>
                <a:gridCol w="2286000"/>
              </a:tblGrid>
              <a:tr h="228600">
                <a:tc>
                  <a:txBody>
                    <a:bodyPr/>
                    <a:lstStyle/>
                    <a:p>
                      <a:r>
                        <a:rPr lang="en-US" dirty="0" smtClean="0"/>
                        <a:t>Simple </a:t>
                      </a:r>
                    </a:p>
                    <a:p>
                      <a:r>
                        <a:rPr lang="en-US" dirty="0" smtClean="0"/>
                        <a:t>Building Block</a:t>
                      </a:r>
                      <a:endParaRPr lang="en-US" dirty="0"/>
                    </a:p>
                  </a:txBody>
                  <a:tcPr/>
                </a:tc>
                <a:tc>
                  <a:txBody>
                    <a:bodyPr/>
                    <a:lstStyle/>
                    <a:p>
                      <a:r>
                        <a:rPr lang="en-US" dirty="0" smtClean="0"/>
                        <a:t>Complex</a:t>
                      </a:r>
                    </a:p>
                    <a:p>
                      <a:r>
                        <a:rPr lang="en-US" dirty="0" smtClean="0"/>
                        <a:t>Structures</a:t>
                      </a:r>
                      <a:endParaRPr lang="en-US" dirty="0"/>
                    </a:p>
                  </a:txBody>
                  <a:tcPr/>
                </a:tc>
              </a:tr>
              <a:tr h="370840">
                <a:tc>
                  <a:txBody>
                    <a:bodyPr/>
                    <a:lstStyle/>
                    <a:p>
                      <a:r>
                        <a:rPr lang="en-US" dirty="0" smtClean="0"/>
                        <a:t>Monosaccharide</a:t>
                      </a:r>
                    </a:p>
                    <a:p>
                      <a:r>
                        <a:rPr lang="en-US" dirty="0" smtClean="0"/>
                        <a:t>Simple</a:t>
                      </a:r>
                      <a:r>
                        <a:rPr lang="en-US" baseline="0" dirty="0" smtClean="0"/>
                        <a:t> Sugars</a:t>
                      </a:r>
                    </a:p>
                    <a:p>
                      <a:r>
                        <a:rPr lang="en-US" dirty="0" smtClean="0"/>
                        <a:t>Glucose</a:t>
                      </a:r>
                    </a:p>
                    <a:p>
                      <a:r>
                        <a:rPr lang="en-US" dirty="0" smtClean="0"/>
                        <a:t>Fructose</a:t>
                      </a:r>
                      <a:endParaRPr lang="en-US" dirty="0"/>
                    </a:p>
                  </a:txBody>
                  <a:tcPr/>
                </a:tc>
                <a:tc>
                  <a:txBody>
                    <a:bodyPr/>
                    <a:lstStyle/>
                    <a:p>
                      <a:r>
                        <a:rPr lang="en-US" dirty="0" smtClean="0"/>
                        <a:t>Polysaccharide</a:t>
                      </a:r>
                    </a:p>
                    <a:p>
                      <a:r>
                        <a:rPr lang="en-US" dirty="0" smtClean="0"/>
                        <a:t>Starch</a:t>
                      </a:r>
                    </a:p>
                    <a:p>
                      <a:r>
                        <a:rPr lang="en-US" dirty="0" smtClean="0"/>
                        <a:t>Cellulose</a:t>
                      </a:r>
                    </a:p>
                    <a:p>
                      <a:endParaRPr lang="en-US" dirty="0"/>
                    </a:p>
                  </a:txBody>
                  <a:tcPr/>
                </a:tc>
              </a:tr>
            </a:tbl>
          </a:graphicData>
        </a:graphic>
      </p:graphicFrame>
      <p:pic>
        <p:nvPicPr>
          <p:cNvPr id="1026" name="Picture 2" descr="http://chemistry2.csudh.edu/rpendarvis/1feb2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6477000"/>
            <a:ext cx="3886200" cy="23336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7821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1"/>
            <a:ext cx="5562600" cy="914400"/>
          </a:xfrm>
        </p:spPr>
        <p:txBody>
          <a:bodyPr/>
          <a:lstStyle/>
          <a:p>
            <a:r>
              <a:rPr lang="en-US" dirty="0" smtClean="0"/>
              <a:t>Proteins</a:t>
            </a:r>
            <a:endParaRPr lang="en-US" dirty="0"/>
          </a:p>
        </p:txBody>
      </p:sp>
      <p:sp>
        <p:nvSpPr>
          <p:cNvPr id="4" name="Subtitle 3"/>
          <p:cNvSpPr>
            <a:spLocks noGrp="1"/>
          </p:cNvSpPr>
          <p:nvPr>
            <p:ph type="subTitle" idx="1"/>
          </p:nvPr>
        </p:nvSpPr>
        <p:spPr>
          <a:xfrm>
            <a:off x="609600" y="990600"/>
            <a:ext cx="5715000" cy="3429000"/>
          </a:xfrm>
        </p:spPr>
        <p:txBody>
          <a:bodyPr>
            <a:normAutofit fontScale="55000" lnSpcReduction="20000"/>
          </a:bodyPr>
          <a:lstStyle/>
          <a:p>
            <a:pPr marL="457200" indent="-457200" algn="l">
              <a:buFont typeface="Arial" pitchFamily="34" charset="0"/>
              <a:buChar char="•"/>
            </a:pPr>
            <a:r>
              <a:rPr lang="en-US" dirty="0" smtClean="0"/>
              <a:t>Organic Compounds made of Carbon, Hydrogen, Oxygen, Nitrogen, and sometimes Sulfur</a:t>
            </a:r>
          </a:p>
          <a:p>
            <a:pPr marL="457200" indent="-457200" algn="l">
              <a:buFont typeface="Arial" pitchFamily="34" charset="0"/>
              <a:buChar char="•"/>
            </a:pPr>
            <a:r>
              <a:rPr lang="en-US" dirty="0" smtClean="0"/>
              <a:t>No Ratio of Elements</a:t>
            </a:r>
          </a:p>
          <a:p>
            <a:pPr marL="457200" indent="-457200" algn="l">
              <a:buFont typeface="Arial" pitchFamily="34" charset="0"/>
              <a:buChar char="•"/>
            </a:pPr>
            <a:r>
              <a:rPr lang="en-US" dirty="0" smtClean="0"/>
              <a:t>Composed of Amino Acids (monomer)</a:t>
            </a:r>
          </a:p>
          <a:p>
            <a:pPr marL="457200" indent="-457200" algn="l">
              <a:buFont typeface="Arial" pitchFamily="34" charset="0"/>
              <a:buChar char="•"/>
            </a:pPr>
            <a:r>
              <a:rPr lang="en-US" dirty="0" smtClean="0"/>
              <a:t>Examples</a:t>
            </a:r>
          </a:p>
          <a:p>
            <a:pPr marL="914400" lvl="1" indent="-457200" algn="l">
              <a:buFont typeface="Arial" pitchFamily="34" charset="0"/>
              <a:buChar char="•"/>
            </a:pPr>
            <a:r>
              <a:rPr lang="en-US" dirty="0" smtClean="0"/>
              <a:t>Hemoglobin</a:t>
            </a:r>
          </a:p>
          <a:p>
            <a:pPr marL="914400" lvl="1" indent="-457200" algn="l">
              <a:buFont typeface="Arial" pitchFamily="34" charset="0"/>
              <a:buChar char="•"/>
            </a:pPr>
            <a:r>
              <a:rPr lang="en-US" dirty="0" smtClean="0"/>
              <a:t>Enzymes	</a:t>
            </a:r>
          </a:p>
          <a:p>
            <a:pPr marL="457200" indent="-457200" algn="l">
              <a:buFont typeface="Arial" pitchFamily="34" charset="0"/>
              <a:buChar char="•"/>
            </a:pPr>
            <a:r>
              <a:rPr lang="en-US" dirty="0" smtClean="0"/>
              <a:t>Structure/Function:</a:t>
            </a:r>
          </a:p>
          <a:p>
            <a:pPr marL="914400" lvl="1" indent="-457200" algn="l">
              <a:buFont typeface="Arial" pitchFamily="34" charset="0"/>
              <a:buChar char="•"/>
            </a:pPr>
            <a:r>
              <a:rPr lang="en-US" dirty="0" smtClean="0"/>
              <a:t>Sequence of amino acids (primary structure) folds the protein into specific shapes with alpha helixes and Beta Sheets (second structure). Tertiary structure, or overall shape allows proteins to have specific jobs. Some proteins work with other proteins (Quaternary Structure) to perform more complex jobs such as Hemoglobin. </a:t>
            </a:r>
          </a:p>
        </p:txBody>
      </p:sp>
      <p:graphicFrame>
        <p:nvGraphicFramePr>
          <p:cNvPr id="5" name="Table 4"/>
          <p:cNvGraphicFramePr>
            <a:graphicFrameLocks noGrp="1"/>
          </p:cNvGraphicFramePr>
          <p:nvPr>
            <p:extLst>
              <p:ext uri="{D42A27DB-BD31-4B8C-83A1-F6EECF244321}">
                <p14:modId xmlns:p14="http://schemas.microsoft.com/office/powerpoint/2010/main" val="526125409"/>
              </p:ext>
            </p:extLst>
          </p:nvPr>
        </p:nvGraphicFramePr>
        <p:xfrm>
          <a:off x="1066800" y="4419601"/>
          <a:ext cx="4572000" cy="1299510"/>
        </p:xfrm>
        <a:graphic>
          <a:graphicData uri="http://schemas.openxmlformats.org/drawingml/2006/table">
            <a:tbl>
              <a:tblPr firstRow="1" bandRow="1">
                <a:tableStyleId>{5C22544A-7EE6-4342-B048-85BDC9FD1C3A}</a:tableStyleId>
              </a:tblPr>
              <a:tblGrid>
                <a:gridCol w="2286000"/>
                <a:gridCol w="2286000"/>
              </a:tblGrid>
              <a:tr h="559770">
                <a:tc>
                  <a:txBody>
                    <a:bodyPr/>
                    <a:lstStyle/>
                    <a:p>
                      <a:r>
                        <a:rPr lang="en-US" dirty="0" smtClean="0"/>
                        <a:t>Simple </a:t>
                      </a:r>
                    </a:p>
                    <a:p>
                      <a:r>
                        <a:rPr lang="en-US" dirty="0" smtClean="0"/>
                        <a:t>Building Block</a:t>
                      </a:r>
                      <a:endParaRPr lang="en-US" dirty="0"/>
                    </a:p>
                  </a:txBody>
                  <a:tcPr/>
                </a:tc>
                <a:tc>
                  <a:txBody>
                    <a:bodyPr/>
                    <a:lstStyle/>
                    <a:p>
                      <a:r>
                        <a:rPr lang="en-US" dirty="0" smtClean="0"/>
                        <a:t>Complex</a:t>
                      </a:r>
                    </a:p>
                    <a:p>
                      <a:r>
                        <a:rPr lang="en-US" dirty="0" smtClean="0"/>
                        <a:t>Structures</a:t>
                      </a:r>
                      <a:endParaRPr lang="en-US" dirty="0"/>
                    </a:p>
                  </a:txBody>
                  <a:tcPr/>
                </a:tc>
              </a:tr>
              <a:tr h="659430">
                <a:tc>
                  <a:txBody>
                    <a:bodyPr/>
                    <a:lstStyle/>
                    <a:p>
                      <a:r>
                        <a:rPr lang="en-US" dirty="0" smtClean="0"/>
                        <a:t>Mono-peptide</a:t>
                      </a:r>
                    </a:p>
                    <a:p>
                      <a:r>
                        <a:rPr lang="en-US" dirty="0" smtClean="0"/>
                        <a:t>Amino Acid</a:t>
                      </a:r>
                      <a:endParaRPr lang="en-US" dirty="0"/>
                    </a:p>
                  </a:txBody>
                  <a:tcPr/>
                </a:tc>
                <a:tc>
                  <a:txBody>
                    <a:bodyPr/>
                    <a:lstStyle/>
                    <a:p>
                      <a:r>
                        <a:rPr lang="en-US" dirty="0" smtClean="0"/>
                        <a:t>Polypeptide</a:t>
                      </a:r>
                    </a:p>
                    <a:p>
                      <a:r>
                        <a:rPr lang="en-US" dirty="0" smtClean="0"/>
                        <a:t>Protein</a:t>
                      </a:r>
                      <a:endParaRPr lang="en-US" dirty="0"/>
                    </a:p>
                  </a:txBody>
                  <a:tcPr/>
                </a:tc>
              </a:tr>
            </a:tbl>
          </a:graphicData>
        </a:graphic>
      </p:graphicFrame>
      <p:pic>
        <p:nvPicPr>
          <p:cNvPr id="2050" name="Picture 2" descr="General Amino Acid Stru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67200" y="2057400"/>
            <a:ext cx="1582806" cy="9906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employees.csbsju.edu/hjakubowski/classes/ch112/proteins/aminoacidprot1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5791200"/>
            <a:ext cx="3886200" cy="30610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7122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1"/>
            <a:ext cx="5562600" cy="914400"/>
          </a:xfrm>
        </p:spPr>
        <p:txBody>
          <a:bodyPr/>
          <a:lstStyle/>
          <a:p>
            <a:r>
              <a:rPr lang="en-US" dirty="0" smtClean="0"/>
              <a:t>Lipids</a:t>
            </a:r>
            <a:endParaRPr lang="en-US" dirty="0"/>
          </a:p>
        </p:txBody>
      </p:sp>
      <p:sp>
        <p:nvSpPr>
          <p:cNvPr id="4" name="Subtitle 3"/>
          <p:cNvSpPr>
            <a:spLocks noGrp="1"/>
          </p:cNvSpPr>
          <p:nvPr>
            <p:ph type="subTitle" idx="1"/>
          </p:nvPr>
        </p:nvSpPr>
        <p:spPr>
          <a:xfrm>
            <a:off x="609600" y="990600"/>
            <a:ext cx="5715000" cy="3429000"/>
          </a:xfrm>
        </p:spPr>
        <p:txBody>
          <a:bodyPr>
            <a:normAutofit fontScale="62500" lnSpcReduction="20000"/>
          </a:bodyPr>
          <a:lstStyle/>
          <a:p>
            <a:pPr marL="457200" indent="-457200" algn="l">
              <a:buFont typeface="Arial" pitchFamily="34" charset="0"/>
              <a:buChar char="•"/>
            </a:pPr>
            <a:r>
              <a:rPr lang="en-US" dirty="0" smtClean="0"/>
              <a:t>Organic Compounds made of Carbon, Hydrogen, and Oxygen</a:t>
            </a:r>
          </a:p>
          <a:p>
            <a:pPr marL="457200" indent="-457200" algn="l">
              <a:buFont typeface="Arial" pitchFamily="34" charset="0"/>
              <a:buChar char="•"/>
            </a:pPr>
            <a:r>
              <a:rPr lang="en-US" dirty="0" smtClean="0"/>
              <a:t>No Ratio of Elements</a:t>
            </a:r>
          </a:p>
          <a:p>
            <a:pPr marL="457200" indent="-457200" algn="l">
              <a:buFont typeface="Arial" pitchFamily="34" charset="0"/>
              <a:buChar char="•"/>
            </a:pPr>
            <a:r>
              <a:rPr lang="en-US" dirty="0" smtClean="0"/>
              <a:t>Composed of one Glycerol and 3 Fatty Acids</a:t>
            </a:r>
          </a:p>
          <a:p>
            <a:pPr marL="457200" indent="-457200" algn="l">
              <a:buFont typeface="Arial" pitchFamily="34" charset="0"/>
              <a:buChar char="•"/>
            </a:pPr>
            <a:r>
              <a:rPr lang="en-US" dirty="0" smtClean="0"/>
              <a:t>Examples</a:t>
            </a:r>
          </a:p>
          <a:p>
            <a:pPr marL="914400" lvl="1" indent="-457200" algn="l">
              <a:buFont typeface="Arial" pitchFamily="34" charset="0"/>
              <a:buChar char="•"/>
            </a:pPr>
            <a:r>
              <a:rPr lang="en-US" dirty="0" smtClean="0"/>
              <a:t>Fats, Oils, Waxes</a:t>
            </a:r>
          </a:p>
          <a:p>
            <a:pPr marL="914400" lvl="1" indent="-457200" algn="l">
              <a:buFont typeface="Arial" pitchFamily="34" charset="0"/>
              <a:buChar char="•"/>
            </a:pPr>
            <a:r>
              <a:rPr lang="en-US" dirty="0" smtClean="0"/>
              <a:t>Steroids, Hormones	</a:t>
            </a:r>
          </a:p>
          <a:p>
            <a:pPr marL="457200" indent="-457200" algn="l">
              <a:buFont typeface="Arial" pitchFamily="34" charset="0"/>
              <a:buChar char="•"/>
            </a:pPr>
            <a:r>
              <a:rPr lang="en-US" dirty="0" smtClean="0"/>
              <a:t>Structure/Function:</a:t>
            </a:r>
          </a:p>
          <a:p>
            <a:pPr marL="914400" lvl="1" indent="-457200" algn="l">
              <a:buFont typeface="Arial" pitchFamily="34" charset="0"/>
              <a:buChar char="•"/>
            </a:pPr>
            <a:r>
              <a:rPr lang="en-US" dirty="0" smtClean="0"/>
              <a:t>One Glycerol and 3 Fatty Acids (building blocks) combine to make one Lipid. </a:t>
            </a:r>
          </a:p>
          <a:p>
            <a:pPr marL="914400" lvl="1" indent="-457200" algn="l">
              <a:buFont typeface="Arial" pitchFamily="34" charset="0"/>
              <a:buChar char="•"/>
            </a:pPr>
            <a:r>
              <a:rPr lang="en-US" dirty="0" smtClean="0"/>
              <a:t>Steroids have multiple fused rings. </a:t>
            </a:r>
          </a:p>
        </p:txBody>
      </p:sp>
      <p:graphicFrame>
        <p:nvGraphicFramePr>
          <p:cNvPr id="5" name="Table 4"/>
          <p:cNvGraphicFramePr>
            <a:graphicFrameLocks noGrp="1"/>
          </p:cNvGraphicFramePr>
          <p:nvPr>
            <p:extLst>
              <p:ext uri="{D42A27DB-BD31-4B8C-83A1-F6EECF244321}">
                <p14:modId xmlns:p14="http://schemas.microsoft.com/office/powerpoint/2010/main" val="2224423350"/>
              </p:ext>
            </p:extLst>
          </p:nvPr>
        </p:nvGraphicFramePr>
        <p:xfrm>
          <a:off x="1066800" y="4419601"/>
          <a:ext cx="4572000" cy="1299510"/>
        </p:xfrm>
        <a:graphic>
          <a:graphicData uri="http://schemas.openxmlformats.org/drawingml/2006/table">
            <a:tbl>
              <a:tblPr firstRow="1" bandRow="1">
                <a:tableStyleId>{5C22544A-7EE6-4342-B048-85BDC9FD1C3A}</a:tableStyleId>
              </a:tblPr>
              <a:tblGrid>
                <a:gridCol w="2286000"/>
                <a:gridCol w="2286000"/>
              </a:tblGrid>
              <a:tr h="559770">
                <a:tc>
                  <a:txBody>
                    <a:bodyPr/>
                    <a:lstStyle/>
                    <a:p>
                      <a:r>
                        <a:rPr lang="en-US" dirty="0" smtClean="0"/>
                        <a:t>Simple </a:t>
                      </a:r>
                    </a:p>
                    <a:p>
                      <a:r>
                        <a:rPr lang="en-US" dirty="0" smtClean="0"/>
                        <a:t>Building Block</a:t>
                      </a:r>
                      <a:endParaRPr lang="en-US" dirty="0"/>
                    </a:p>
                  </a:txBody>
                  <a:tcPr/>
                </a:tc>
                <a:tc>
                  <a:txBody>
                    <a:bodyPr/>
                    <a:lstStyle/>
                    <a:p>
                      <a:r>
                        <a:rPr lang="en-US" dirty="0" smtClean="0"/>
                        <a:t>Complex</a:t>
                      </a:r>
                    </a:p>
                    <a:p>
                      <a:r>
                        <a:rPr lang="en-US" dirty="0" smtClean="0"/>
                        <a:t>Structures</a:t>
                      </a:r>
                      <a:endParaRPr lang="en-US" dirty="0"/>
                    </a:p>
                  </a:txBody>
                  <a:tcPr/>
                </a:tc>
              </a:tr>
              <a:tr h="659430">
                <a:tc>
                  <a:txBody>
                    <a:bodyPr/>
                    <a:lstStyle/>
                    <a:p>
                      <a:r>
                        <a:rPr lang="en-US" dirty="0" smtClean="0"/>
                        <a:t>1 Glycerol</a:t>
                      </a:r>
                    </a:p>
                    <a:p>
                      <a:r>
                        <a:rPr lang="en-US" dirty="0" smtClean="0"/>
                        <a:t>3 Fatty Acids</a:t>
                      </a:r>
                      <a:endParaRPr lang="en-US" dirty="0"/>
                    </a:p>
                  </a:txBody>
                  <a:tcPr/>
                </a:tc>
                <a:tc>
                  <a:txBody>
                    <a:bodyPr/>
                    <a:lstStyle/>
                    <a:p>
                      <a:r>
                        <a:rPr lang="en-US" dirty="0" smtClean="0"/>
                        <a:t>Lipid</a:t>
                      </a:r>
                    </a:p>
                    <a:p>
                      <a:r>
                        <a:rPr lang="en-US" dirty="0" err="1" smtClean="0"/>
                        <a:t>Triglycerol</a:t>
                      </a:r>
                      <a:endParaRPr lang="en-US" dirty="0"/>
                    </a:p>
                  </a:txBody>
                  <a:tcPr/>
                </a:tc>
              </a:tr>
            </a:tbl>
          </a:graphicData>
        </a:graphic>
      </p:graphicFrame>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5867400"/>
            <a:ext cx="4705350" cy="2162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descr="http://www.cyberlipid.org/images/pict34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3584503"/>
            <a:ext cx="1066800" cy="8193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5827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descr="http://local.brookings.k12.sd.us/biology/images/nucleotide_1P_labeled.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2400" y="2133600"/>
            <a:ext cx="2743200" cy="1289487"/>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381000" y="152401"/>
            <a:ext cx="5562600" cy="914400"/>
          </a:xfrm>
        </p:spPr>
        <p:txBody>
          <a:bodyPr/>
          <a:lstStyle/>
          <a:p>
            <a:r>
              <a:rPr lang="en-US" dirty="0" smtClean="0"/>
              <a:t>Nucleic Acids</a:t>
            </a:r>
            <a:endParaRPr lang="en-US" dirty="0"/>
          </a:p>
        </p:txBody>
      </p:sp>
      <p:sp>
        <p:nvSpPr>
          <p:cNvPr id="4" name="Subtitle 3"/>
          <p:cNvSpPr>
            <a:spLocks noGrp="1"/>
          </p:cNvSpPr>
          <p:nvPr>
            <p:ph type="subTitle" idx="1"/>
          </p:nvPr>
        </p:nvSpPr>
        <p:spPr>
          <a:xfrm>
            <a:off x="609600" y="990600"/>
            <a:ext cx="5715000" cy="3429000"/>
          </a:xfrm>
        </p:spPr>
        <p:txBody>
          <a:bodyPr>
            <a:normAutofit fontScale="55000" lnSpcReduction="20000"/>
          </a:bodyPr>
          <a:lstStyle/>
          <a:p>
            <a:pPr marL="457200" indent="-457200" algn="l">
              <a:buFont typeface="Arial" pitchFamily="34" charset="0"/>
              <a:buChar char="•"/>
            </a:pPr>
            <a:r>
              <a:rPr lang="en-US" dirty="0" smtClean="0"/>
              <a:t>Organic Compounds made of Carbon, Hydrogen, Oxygen, Nitrogen, and Phosphorous</a:t>
            </a:r>
          </a:p>
          <a:p>
            <a:pPr marL="457200" indent="-457200" algn="l">
              <a:buFont typeface="Arial" pitchFamily="34" charset="0"/>
              <a:buChar char="•"/>
            </a:pPr>
            <a:r>
              <a:rPr lang="en-US" dirty="0" smtClean="0"/>
              <a:t>No Ratio of Elements</a:t>
            </a:r>
          </a:p>
          <a:p>
            <a:pPr marL="457200" indent="-457200" algn="l">
              <a:buFont typeface="Arial" pitchFamily="34" charset="0"/>
              <a:buChar char="•"/>
            </a:pPr>
            <a:r>
              <a:rPr lang="en-US" dirty="0" smtClean="0"/>
              <a:t>Composed of one phosphate group, sugar ring, and nitrogenous base. Combined, it is called a nucleotide. </a:t>
            </a:r>
          </a:p>
          <a:p>
            <a:pPr marL="457200" indent="-457200" algn="l">
              <a:buFont typeface="Arial" pitchFamily="34" charset="0"/>
              <a:buChar char="•"/>
            </a:pPr>
            <a:r>
              <a:rPr lang="en-US" dirty="0" smtClean="0"/>
              <a:t>Examples</a:t>
            </a:r>
          </a:p>
          <a:p>
            <a:pPr marL="914400" lvl="1" indent="-457200" algn="l">
              <a:buFont typeface="Arial" pitchFamily="34" charset="0"/>
              <a:buChar char="•"/>
            </a:pPr>
            <a:r>
              <a:rPr lang="en-US" dirty="0" smtClean="0"/>
              <a:t>DNA (Deoxyribonucleic Acid)</a:t>
            </a:r>
            <a:br>
              <a:rPr lang="en-US" dirty="0" smtClean="0"/>
            </a:br>
            <a:r>
              <a:rPr lang="en-US" dirty="0" smtClean="0"/>
              <a:t>RNA (Ribonucleic Acid)</a:t>
            </a:r>
          </a:p>
          <a:p>
            <a:pPr marL="457200" indent="-457200" algn="l">
              <a:buFont typeface="Arial" pitchFamily="34" charset="0"/>
              <a:buChar char="•"/>
            </a:pPr>
            <a:r>
              <a:rPr lang="en-US" dirty="0" smtClean="0"/>
              <a:t>Structure/Function:</a:t>
            </a:r>
          </a:p>
          <a:p>
            <a:pPr marL="914400" lvl="1" indent="-457200" algn="l">
              <a:buFont typeface="Arial" pitchFamily="34" charset="0"/>
              <a:buChar char="•"/>
            </a:pPr>
            <a:r>
              <a:rPr lang="en-US" dirty="0" smtClean="0"/>
              <a:t>Hereditary Material</a:t>
            </a:r>
          </a:p>
          <a:p>
            <a:pPr marL="914400" lvl="1" indent="-457200" algn="l">
              <a:buFont typeface="Arial" pitchFamily="34" charset="0"/>
              <a:buChar char="•"/>
            </a:pPr>
            <a:r>
              <a:rPr lang="en-US" dirty="0" smtClean="0"/>
              <a:t>DNA is made of </a:t>
            </a:r>
            <a:r>
              <a:rPr lang="en-US" dirty="0" err="1" smtClean="0"/>
              <a:t>deoxyribose</a:t>
            </a:r>
            <a:r>
              <a:rPr lang="en-US" dirty="0" smtClean="0"/>
              <a:t> sugar. Nitrogenous bases are A,T,C,G</a:t>
            </a:r>
          </a:p>
          <a:p>
            <a:pPr marL="914400" lvl="1" indent="-457200" algn="l">
              <a:buFont typeface="Arial" pitchFamily="34" charset="0"/>
              <a:buChar char="•"/>
            </a:pPr>
            <a:r>
              <a:rPr lang="en-US" dirty="0" smtClean="0"/>
              <a:t>RNA is made of ribose sugar. Nitrogenous bases are A,U,G,C</a:t>
            </a:r>
          </a:p>
          <a:p>
            <a:pPr marL="914400" lvl="1" indent="-457200" algn="l">
              <a:buFont typeface="Arial" pitchFamily="34" charset="0"/>
              <a:buChar char="•"/>
            </a:pPr>
            <a:endParaRPr lang="en-US" dirty="0" smtClean="0"/>
          </a:p>
        </p:txBody>
      </p:sp>
      <p:graphicFrame>
        <p:nvGraphicFramePr>
          <p:cNvPr id="5" name="Table 4"/>
          <p:cNvGraphicFramePr>
            <a:graphicFrameLocks noGrp="1"/>
          </p:cNvGraphicFramePr>
          <p:nvPr>
            <p:extLst>
              <p:ext uri="{D42A27DB-BD31-4B8C-83A1-F6EECF244321}">
                <p14:modId xmlns:p14="http://schemas.microsoft.com/office/powerpoint/2010/main" val="1851039848"/>
              </p:ext>
            </p:extLst>
          </p:nvPr>
        </p:nvGraphicFramePr>
        <p:xfrm>
          <a:off x="1066800" y="4419601"/>
          <a:ext cx="4572000" cy="1554480"/>
        </p:xfrm>
        <a:graphic>
          <a:graphicData uri="http://schemas.openxmlformats.org/drawingml/2006/table">
            <a:tbl>
              <a:tblPr firstRow="1" bandRow="1">
                <a:tableStyleId>{5C22544A-7EE6-4342-B048-85BDC9FD1C3A}</a:tableStyleId>
              </a:tblPr>
              <a:tblGrid>
                <a:gridCol w="2286000"/>
                <a:gridCol w="2286000"/>
              </a:tblGrid>
              <a:tr h="559770">
                <a:tc>
                  <a:txBody>
                    <a:bodyPr/>
                    <a:lstStyle/>
                    <a:p>
                      <a:r>
                        <a:rPr lang="en-US" dirty="0" smtClean="0"/>
                        <a:t>Simple </a:t>
                      </a:r>
                    </a:p>
                    <a:p>
                      <a:r>
                        <a:rPr lang="en-US" dirty="0" smtClean="0"/>
                        <a:t>Building Block</a:t>
                      </a:r>
                      <a:endParaRPr lang="en-US" dirty="0"/>
                    </a:p>
                  </a:txBody>
                  <a:tcPr/>
                </a:tc>
                <a:tc>
                  <a:txBody>
                    <a:bodyPr/>
                    <a:lstStyle/>
                    <a:p>
                      <a:r>
                        <a:rPr lang="en-US" dirty="0" smtClean="0"/>
                        <a:t>Complex</a:t>
                      </a:r>
                    </a:p>
                    <a:p>
                      <a:r>
                        <a:rPr lang="en-US" dirty="0" smtClean="0"/>
                        <a:t>Structures</a:t>
                      </a:r>
                      <a:endParaRPr lang="en-US" dirty="0"/>
                    </a:p>
                  </a:txBody>
                  <a:tcPr/>
                </a:tc>
              </a:tr>
              <a:tr h="659430">
                <a:tc>
                  <a:txBody>
                    <a:bodyPr/>
                    <a:lstStyle/>
                    <a:p>
                      <a:r>
                        <a:rPr lang="en-US" dirty="0" smtClean="0"/>
                        <a:t>Nucleotide</a:t>
                      </a:r>
                      <a:endParaRPr lang="en-US" dirty="0"/>
                    </a:p>
                  </a:txBody>
                  <a:tcPr/>
                </a:tc>
                <a:tc>
                  <a:txBody>
                    <a:bodyPr/>
                    <a:lstStyle/>
                    <a:p>
                      <a:r>
                        <a:rPr lang="en-US" dirty="0" smtClean="0"/>
                        <a:t>Nucleic</a:t>
                      </a:r>
                      <a:r>
                        <a:rPr lang="en-US" baseline="0" dirty="0" smtClean="0"/>
                        <a:t> Acid</a:t>
                      </a:r>
                    </a:p>
                    <a:p>
                      <a:r>
                        <a:rPr lang="en-US" baseline="0" dirty="0" smtClean="0"/>
                        <a:t>RNA</a:t>
                      </a:r>
                    </a:p>
                    <a:p>
                      <a:r>
                        <a:rPr lang="en-US" baseline="0" dirty="0" smtClean="0"/>
                        <a:t>DNA</a:t>
                      </a:r>
                      <a:endParaRPr lang="en-US" dirty="0"/>
                    </a:p>
                  </a:txBody>
                  <a:tcPr/>
                </a:tc>
              </a:tr>
            </a:tbl>
          </a:graphicData>
        </a:graphic>
      </p:graphicFrame>
      <p:pic>
        <p:nvPicPr>
          <p:cNvPr id="6150" name="Picture 6" descr="http://www.contexo.info/DNA_Basics/images/nucleotideHGPweb.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2210111" y="5519737"/>
            <a:ext cx="2152650" cy="37623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4621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1"/>
            <a:ext cx="5562600" cy="914400"/>
          </a:xfrm>
        </p:spPr>
        <p:txBody>
          <a:bodyPr/>
          <a:lstStyle/>
          <a:p>
            <a:r>
              <a:rPr lang="en-US" dirty="0" smtClean="0"/>
              <a:t>Lipids</a:t>
            </a:r>
            <a:endParaRPr lang="en-US" dirty="0"/>
          </a:p>
        </p:txBody>
      </p:sp>
      <p:sp>
        <p:nvSpPr>
          <p:cNvPr id="4" name="Subtitle 3"/>
          <p:cNvSpPr>
            <a:spLocks noGrp="1"/>
          </p:cNvSpPr>
          <p:nvPr>
            <p:ph type="subTitle" idx="1"/>
          </p:nvPr>
        </p:nvSpPr>
        <p:spPr>
          <a:xfrm>
            <a:off x="609600" y="990600"/>
            <a:ext cx="5715000" cy="3429000"/>
          </a:xfrm>
        </p:spPr>
        <p:txBody>
          <a:bodyPr>
            <a:normAutofit fontScale="62500" lnSpcReduction="20000"/>
          </a:bodyPr>
          <a:lstStyle/>
          <a:p>
            <a:pPr marL="457200" indent="-457200" algn="l">
              <a:buFont typeface="Arial" pitchFamily="34" charset="0"/>
              <a:buChar char="•"/>
            </a:pPr>
            <a:r>
              <a:rPr lang="en-US" dirty="0" smtClean="0"/>
              <a:t>Organic Compounds made of Carbon, Hydrogen, and Oxygen</a:t>
            </a:r>
          </a:p>
          <a:p>
            <a:pPr marL="457200" indent="-457200" algn="l">
              <a:buFont typeface="Arial" pitchFamily="34" charset="0"/>
              <a:buChar char="•"/>
            </a:pPr>
            <a:r>
              <a:rPr lang="en-US" dirty="0" smtClean="0"/>
              <a:t>No Ratio of Elements</a:t>
            </a:r>
          </a:p>
          <a:p>
            <a:pPr marL="457200" indent="-457200" algn="l">
              <a:buFont typeface="Arial" pitchFamily="34" charset="0"/>
              <a:buChar char="•"/>
            </a:pPr>
            <a:r>
              <a:rPr lang="en-US" dirty="0" smtClean="0"/>
              <a:t>Composed of one Glycerol and 3 Fatty Acids</a:t>
            </a:r>
          </a:p>
          <a:p>
            <a:pPr marL="457200" indent="-457200" algn="l">
              <a:buFont typeface="Arial" pitchFamily="34" charset="0"/>
              <a:buChar char="•"/>
            </a:pPr>
            <a:r>
              <a:rPr lang="en-US" dirty="0" smtClean="0"/>
              <a:t>Examples</a:t>
            </a:r>
          </a:p>
          <a:p>
            <a:pPr marL="914400" lvl="1" indent="-457200" algn="l">
              <a:buFont typeface="Arial" pitchFamily="34" charset="0"/>
              <a:buChar char="•"/>
            </a:pPr>
            <a:r>
              <a:rPr lang="en-US" dirty="0" smtClean="0"/>
              <a:t>Fats, Oils, Waxes</a:t>
            </a:r>
          </a:p>
          <a:p>
            <a:pPr marL="914400" lvl="1" indent="-457200" algn="l">
              <a:buFont typeface="Arial" pitchFamily="34" charset="0"/>
              <a:buChar char="•"/>
            </a:pPr>
            <a:r>
              <a:rPr lang="en-US" dirty="0" smtClean="0"/>
              <a:t>Steroids, Hormones	</a:t>
            </a:r>
          </a:p>
          <a:p>
            <a:pPr marL="457200" indent="-457200" algn="l">
              <a:buFont typeface="Arial" pitchFamily="34" charset="0"/>
              <a:buChar char="•"/>
            </a:pPr>
            <a:r>
              <a:rPr lang="en-US" dirty="0" smtClean="0"/>
              <a:t>Structure/Function:</a:t>
            </a:r>
          </a:p>
          <a:p>
            <a:pPr marL="914400" lvl="1" indent="-457200" algn="l">
              <a:buFont typeface="Arial" pitchFamily="34" charset="0"/>
              <a:buChar char="•"/>
            </a:pPr>
            <a:r>
              <a:rPr lang="en-US" dirty="0" smtClean="0"/>
              <a:t>One Glycerol and 3 Fatty Acids (building blocks) combine to make one Lipid. </a:t>
            </a:r>
          </a:p>
          <a:p>
            <a:pPr marL="914400" lvl="1" indent="-457200" algn="l">
              <a:buFont typeface="Arial" pitchFamily="34" charset="0"/>
              <a:buChar char="•"/>
            </a:pPr>
            <a:r>
              <a:rPr lang="en-US" dirty="0" smtClean="0"/>
              <a:t>Steroids have multiple fused rings. </a:t>
            </a:r>
          </a:p>
        </p:txBody>
      </p:sp>
      <p:graphicFrame>
        <p:nvGraphicFramePr>
          <p:cNvPr id="5" name="Table 4"/>
          <p:cNvGraphicFramePr>
            <a:graphicFrameLocks noGrp="1"/>
          </p:cNvGraphicFramePr>
          <p:nvPr>
            <p:extLst>
              <p:ext uri="{D42A27DB-BD31-4B8C-83A1-F6EECF244321}">
                <p14:modId xmlns:p14="http://schemas.microsoft.com/office/powerpoint/2010/main" val="2289609250"/>
              </p:ext>
            </p:extLst>
          </p:nvPr>
        </p:nvGraphicFramePr>
        <p:xfrm>
          <a:off x="1066800" y="4419601"/>
          <a:ext cx="4572000" cy="1299510"/>
        </p:xfrm>
        <a:graphic>
          <a:graphicData uri="http://schemas.openxmlformats.org/drawingml/2006/table">
            <a:tbl>
              <a:tblPr firstRow="1" bandRow="1">
                <a:tableStyleId>{5C22544A-7EE6-4342-B048-85BDC9FD1C3A}</a:tableStyleId>
              </a:tblPr>
              <a:tblGrid>
                <a:gridCol w="2286000"/>
                <a:gridCol w="2286000"/>
              </a:tblGrid>
              <a:tr h="559770">
                <a:tc>
                  <a:txBody>
                    <a:bodyPr/>
                    <a:lstStyle/>
                    <a:p>
                      <a:r>
                        <a:rPr lang="en-US" dirty="0" smtClean="0"/>
                        <a:t>Simple </a:t>
                      </a:r>
                    </a:p>
                    <a:p>
                      <a:r>
                        <a:rPr lang="en-US" dirty="0" smtClean="0"/>
                        <a:t>Building Block</a:t>
                      </a:r>
                      <a:endParaRPr lang="en-US" dirty="0"/>
                    </a:p>
                  </a:txBody>
                  <a:tcPr/>
                </a:tc>
                <a:tc>
                  <a:txBody>
                    <a:bodyPr/>
                    <a:lstStyle/>
                    <a:p>
                      <a:r>
                        <a:rPr lang="en-US" dirty="0" smtClean="0"/>
                        <a:t>Complex</a:t>
                      </a:r>
                    </a:p>
                    <a:p>
                      <a:r>
                        <a:rPr lang="en-US" dirty="0" smtClean="0"/>
                        <a:t>Structures</a:t>
                      </a:r>
                      <a:endParaRPr lang="en-US" dirty="0"/>
                    </a:p>
                  </a:txBody>
                  <a:tcPr/>
                </a:tc>
              </a:tr>
              <a:tr h="659430">
                <a:tc>
                  <a:txBody>
                    <a:bodyPr/>
                    <a:lstStyle/>
                    <a:p>
                      <a:r>
                        <a:rPr lang="en-US" dirty="0" smtClean="0"/>
                        <a:t>1 Glycerol</a:t>
                      </a:r>
                    </a:p>
                    <a:p>
                      <a:r>
                        <a:rPr lang="en-US" dirty="0" smtClean="0"/>
                        <a:t>3 Fatty Acids</a:t>
                      </a:r>
                      <a:endParaRPr lang="en-US" dirty="0"/>
                    </a:p>
                  </a:txBody>
                  <a:tcPr/>
                </a:tc>
                <a:tc>
                  <a:txBody>
                    <a:bodyPr/>
                    <a:lstStyle/>
                    <a:p>
                      <a:r>
                        <a:rPr lang="en-US" dirty="0" smtClean="0"/>
                        <a:t>Lipid</a:t>
                      </a:r>
                    </a:p>
                    <a:p>
                      <a:r>
                        <a:rPr lang="en-US" dirty="0" err="1" smtClean="0"/>
                        <a:t>Triglycerol</a:t>
                      </a:r>
                      <a:endParaRPr lang="en-US" dirty="0"/>
                    </a:p>
                  </a:txBody>
                  <a:tcPr/>
                </a:tc>
              </a:tr>
            </a:tbl>
          </a:graphicData>
        </a:graphic>
      </p:graphicFrame>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5867400"/>
            <a:ext cx="4705350" cy="2162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6" name="Picture 4" descr="http://www.cyberlipid.org/images/pict34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3584503"/>
            <a:ext cx="1066800" cy="8193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46219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242</Words>
  <Application>Microsoft Office PowerPoint</Application>
  <PresentationFormat>On-screen Show (4:3)</PresentationFormat>
  <Paragraphs>96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Carbohydrates</vt:lpstr>
      <vt:lpstr>Proteins</vt:lpstr>
      <vt:lpstr>Lipids</vt:lpstr>
      <vt:lpstr>Nucleic Acids</vt:lpstr>
      <vt:lpstr>Lipids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Carbohydrates</dc:title>
  <dc:creator>Administrator</dc:creator>
  <cp:lastModifiedBy>Administrator</cp:lastModifiedBy>
  <cp:revision>4</cp:revision>
  <dcterms:created xsi:type="dcterms:W3CDTF">2014-10-23T15:41:25Z</dcterms:created>
  <dcterms:modified xsi:type="dcterms:W3CDTF">2014-10-23T16:13:09Z</dcterms:modified>
</cp:coreProperties>
</file>